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11" Type="http://schemas.openxmlformats.org/officeDocument/2006/relationships/slide" Target="slides/slide7.xml"/><Relationship Id="rId22" Type="http://schemas.openxmlformats.org/officeDocument/2006/relationships/slide" Target="slides/slide18.xml"/><Relationship Id="rId10" Type="http://schemas.openxmlformats.org/officeDocument/2006/relationships/slide" Target="slides/slide6.xml"/><Relationship Id="rId21" Type="http://schemas.openxmlformats.org/officeDocument/2006/relationships/slide" Target="slides/slide17.xml"/><Relationship Id="rId13" Type="http://schemas.openxmlformats.org/officeDocument/2006/relationships/slide" Target="slides/slide9.xml"/><Relationship Id="rId24" Type="http://schemas.openxmlformats.org/officeDocument/2006/relationships/slide" Target="slides/slide20.xml"/><Relationship Id="rId12" Type="http://schemas.openxmlformats.org/officeDocument/2006/relationships/slide" Target="slides/slide8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6" Type="http://schemas.openxmlformats.org/officeDocument/2006/relationships/slide" Target="slides/slide2.xml"/><Relationship Id="rId18" Type="http://schemas.openxmlformats.org/officeDocument/2006/relationships/slide" Target="slides/slide14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12f82970d2a_4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12f82970d2a_4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2f82970d2a_4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12f82970d2a_4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2f82970d2a_4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12f82970d2a_4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12f87a021f0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12f87a021f0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2f87a021f0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2f87a021f0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2f87a021f0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12f87a021f0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2f87a021f0_1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2f87a021f0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2f87a021f0_1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12f87a021f0_1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12f87a021f0_1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12f87a021f0_1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12f87a021f0_2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12f87a021f0_2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12f82970d2a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12f82970d2a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2f82970d2a_8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2f82970d2a_8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12f82970d2a_1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12f82970d2a_1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2f82970d2a_8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12f82970d2a_8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2f82970d2a_1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12f82970d2a_1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2f82970d2a_8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12f82970d2a_8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2f82970d2a_8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12f82970d2a_8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2f82970d2a_8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12f82970d2a_8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12f82970d2a_4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12f82970d2a_4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8" name="Google Shape;18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9" name="Google Shape;19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" name="Google Shape;5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27" name="Google Shape;27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61599" y="239599"/>
            <a:ext cx="1795400" cy="53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8" name="Google Shape;38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9" name="Google Shape;39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2" name="Google Shape;42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" name="Google Shape;45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6" name="Google Shape;46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7" name="Google Shape;47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8" name="Google Shape;4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51" name="Google Shape;51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4.xml"/><Relationship Id="rId10" Type="http://schemas.openxmlformats.org/officeDocument/2006/relationships/slideLayout" Target="../slideLayouts/slideLayout3.xml"/><Relationship Id="rId13" Type="http://schemas.openxmlformats.org/officeDocument/2006/relationships/slideLayout" Target="../slideLayouts/slideLayout6.xml"/><Relationship Id="rId12" Type="http://schemas.openxmlformats.org/officeDocument/2006/relationships/slideLayout" Target="../slideLayouts/slideLayout5.xml"/><Relationship Id="rId1" Type="http://schemas.openxmlformats.org/officeDocument/2006/relationships/image" Target="../media/image1.png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9" Type="http://schemas.openxmlformats.org/officeDocument/2006/relationships/slideLayout" Target="../slideLayouts/slideLayout2.xml"/><Relationship Id="rId15" Type="http://schemas.openxmlformats.org/officeDocument/2006/relationships/slideLayout" Target="../slideLayouts/slideLayout8.xml"/><Relationship Id="rId14" Type="http://schemas.openxmlformats.org/officeDocument/2006/relationships/slideLayout" Target="../slideLayouts/slideLayout7.xml"/><Relationship Id="rId17" Type="http://schemas.openxmlformats.org/officeDocument/2006/relationships/slideLayout" Target="../slideLayouts/slideLayout10.xml"/><Relationship Id="rId16" Type="http://schemas.openxmlformats.org/officeDocument/2006/relationships/slideLayout" Target="../slideLayouts/slideLayout9.xml"/><Relationship Id="rId5" Type="http://schemas.openxmlformats.org/officeDocument/2006/relationships/image" Target="../media/image5.png"/><Relationship Id="rId19" Type="http://schemas.openxmlformats.org/officeDocument/2006/relationships/theme" Target="../theme/theme2.xml"/><Relationship Id="rId6" Type="http://schemas.openxmlformats.org/officeDocument/2006/relationships/image" Target="../media/image7.png"/><Relationship Id="rId18" Type="http://schemas.openxmlformats.org/officeDocument/2006/relationships/slideLayout" Target="../slideLayouts/slideLayout11.xml"/><Relationship Id="rId7" Type="http://schemas.openxmlformats.org/officeDocument/2006/relationships/image" Target="../media/image6.png"/><Relationship Id="rId8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9" name="Google Shape;9;p1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0" y="3376785"/>
            <a:ext cx="9144000" cy="17667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75425" y="4434088"/>
            <a:ext cx="805500" cy="52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0250" y="4473988"/>
            <a:ext cx="1189075" cy="4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91550" y="4474000"/>
            <a:ext cx="648156" cy="44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89425" y="4474013"/>
            <a:ext cx="407378" cy="44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11925" y="4508675"/>
            <a:ext cx="1049775" cy="37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824138" y="4529413"/>
            <a:ext cx="1002825" cy="33265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8"/>
    <p:sldLayoutId id="2147483649" r:id="rId9"/>
    <p:sldLayoutId id="2147483650" r:id="rId10"/>
    <p:sldLayoutId id="2147483651" r:id="rId11"/>
    <p:sldLayoutId id="2147483652" r:id="rId12"/>
    <p:sldLayoutId id="2147483653" r:id="rId13"/>
    <p:sldLayoutId id="2147483654" r:id="rId14"/>
    <p:sldLayoutId id="2147483655" r:id="rId15"/>
    <p:sldLayoutId id="2147483656" r:id="rId16"/>
    <p:sldLayoutId id="2147483657" r:id="rId17"/>
    <p:sldLayoutId id="2147483658" r:id="rId1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1" Type="http://schemas.openxmlformats.org/officeDocument/2006/relationships/hyperlink" Target="https://trello.com/b/Pj7xMKxc/projgoodfilms" TargetMode="External"/><Relationship Id="rId10" Type="http://schemas.openxmlformats.org/officeDocument/2006/relationships/hyperlink" Target="https://github.com/Brocowlee/Proj_GoodFilms" TargetMode="Externa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png"/><Relationship Id="rId4" Type="http://schemas.openxmlformats.org/officeDocument/2006/relationships/image" Target="../media/image9.png"/><Relationship Id="rId9" Type="http://schemas.openxmlformats.org/officeDocument/2006/relationships/image" Target="../media/image19.png"/><Relationship Id="rId5" Type="http://schemas.openxmlformats.org/officeDocument/2006/relationships/image" Target="../media/image10.png"/><Relationship Id="rId6" Type="http://schemas.openxmlformats.org/officeDocument/2006/relationships/image" Target="../media/image8.png"/><Relationship Id="rId7" Type="http://schemas.openxmlformats.org/officeDocument/2006/relationships/image" Target="../media/image12.png"/><Relationship Id="rId8" Type="http://schemas.openxmlformats.org/officeDocument/2006/relationships/image" Target="../media/image1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7.png"/><Relationship Id="rId4" Type="http://schemas.openxmlformats.org/officeDocument/2006/relationships/image" Target="../media/image23.png"/><Relationship Id="rId5" Type="http://schemas.openxmlformats.org/officeDocument/2006/relationships/image" Target="../media/image2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3.png"/><Relationship Id="rId4" Type="http://schemas.openxmlformats.org/officeDocument/2006/relationships/image" Target="../media/image28.png"/><Relationship Id="rId5" Type="http://schemas.openxmlformats.org/officeDocument/2006/relationships/image" Target="../media/image3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9.png"/><Relationship Id="rId4" Type="http://schemas.openxmlformats.org/officeDocument/2006/relationships/image" Target="../media/image3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9.png"/><Relationship Id="rId4" Type="http://schemas.openxmlformats.org/officeDocument/2006/relationships/image" Target="../media/image31.png"/><Relationship Id="rId5" Type="http://schemas.openxmlformats.org/officeDocument/2006/relationships/image" Target="../media/image3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9.png"/><Relationship Id="rId4" Type="http://schemas.openxmlformats.org/officeDocument/2006/relationships/image" Target="../media/image3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9.png"/><Relationship Id="rId4" Type="http://schemas.openxmlformats.org/officeDocument/2006/relationships/image" Target="../media/image3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9.png"/><Relationship Id="rId4" Type="http://schemas.openxmlformats.org/officeDocument/2006/relationships/image" Target="../media/image3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Relationship Id="rId4" Type="http://schemas.openxmlformats.org/officeDocument/2006/relationships/image" Target="../media/image15.png"/><Relationship Id="rId5" Type="http://schemas.openxmlformats.org/officeDocument/2006/relationships/image" Target="../media/image1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Relationship Id="rId4" Type="http://schemas.openxmlformats.org/officeDocument/2006/relationships/image" Target="../media/image19.png"/><Relationship Id="rId5" Type="http://schemas.openxmlformats.org/officeDocument/2006/relationships/image" Target="../media/image14.png"/><Relationship Id="rId6" Type="http://schemas.openxmlformats.org/officeDocument/2006/relationships/image" Target="../media/image2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Relationship Id="rId4" Type="http://schemas.openxmlformats.org/officeDocument/2006/relationships/image" Target="../media/image2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38087" y="1198862"/>
            <a:ext cx="2577175" cy="146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7175" y="1034988"/>
            <a:ext cx="786725" cy="78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63100" y="1378088"/>
            <a:ext cx="786726" cy="1464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38063" y="1005525"/>
            <a:ext cx="1303836" cy="70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25425" y="2828162"/>
            <a:ext cx="927150" cy="92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163350" y="2072863"/>
            <a:ext cx="707028" cy="997499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3"/>
          <p:cNvSpPr txBox="1"/>
          <p:nvPr/>
        </p:nvSpPr>
        <p:spPr>
          <a:xfrm>
            <a:off x="2485825" y="220025"/>
            <a:ext cx="4481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800"/>
              <a:t>PROJ631: Good2Watch</a:t>
            </a:r>
            <a:endParaRPr b="1" sz="2800"/>
          </a:p>
        </p:txBody>
      </p:sp>
      <p:sp>
        <p:nvSpPr>
          <p:cNvPr id="69" name="Google Shape;69;p13"/>
          <p:cNvSpPr txBox="1"/>
          <p:nvPr/>
        </p:nvSpPr>
        <p:spPr>
          <a:xfrm>
            <a:off x="176575" y="153800"/>
            <a:ext cx="16851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/>
              <a:t>GUERIOT Benjamin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/>
              <a:t>NICOLAS Thomas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/>
              <a:t>TAKAHASHI Vincent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/>
              <a:t>GONAY Arthur</a:t>
            </a:r>
            <a:endParaRPr sz="1200"/>
          </a:p>
        </p:txBody>
      </p:sp>
      <p:pic>
        <p:nvPicPr>
          <p:cNvPr id="70" name="Google Shape;70;p1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850538" y="2600038"/>
            <a:ext cx="786726" cy="786726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3"/>
          <p:cNvSpPr txBox="1"/>
          <p:nvPr/>
        </p:nvSpPr>
        <p:spPr>
          <a:xfrm>
            <a:off x="110375" y="3510425"/>
            <a:ext cx="3377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/>
              <a:t>Github: </a:t>
            </a:r>
            <a:r>
              <a:rPr lang="fr" sz="1000" u="sng">
                <a:solidFill>
                  <a:schemeClr val="hlink"/>
                </a:solidFill>
                <a:hlinkClick r:id="rId10"/>
              </a:rPr>
              <a:t>https://github.com/Brocowlee/Proj_GoodFilms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/>
              <a:t>Trello: </a:t>
            </a:r>
            <a:r>
              <a:rPr lang="fr" sz="1000" u="sng">
                <a:solidFill>
                  <a:schemeClr val="hlink"/>
                </a:solidFill>
                <a:hlinkClick r:id="rId11"/>
              </a:rPr>
              <a:t>https://trello.com/b/Pj7xMKxc/projgoodfilms</a:t>
            </a:r>
            <a:endParaRPr sz="10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35387" y="691400"/>
            <a:ext cx="3331325" cy="3358601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2"/>
          <p:cNvSpPr txBox="1"/>
          <p:nvPr>
            <p:ph type="title"/>
          </p:nvPr>
        </p:nvSpPr>
        <p:spPr>
          <a:xfrm>
            <a:off x="2132050" y="227675"/>
            <a:ext cx="5066400" cy="93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fr" sz="2520"/>
              <a:t>Interface Java</a:t>
            </a:r>
            <a:endParaRPr b="1" sz="2520"/>
          </a:p>
        </p:txBody>
      </p:sp>
      <p:pic>
        <p:nvPicPr>
          <p:cNvPr id="144" name="Google Shape;144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92900" y="121500"/>
            <a:ext cx="687976" cy="1280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0550" y="779625"/>
            <a:ext cx="3349699" cy="3271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3"/>
          <p:cNvSpPr txBox="1"/>
          <p:nvPr>
            <p:ph type="title"/>
          </p:nvPr>
        </p:nvSpPr>
        <p:spPr>
          <a:xfrm>
            <a:off x="2132050" y="227675"/>
            <a:ext cx="5066400" cy="93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fr" sz="2520"/>
              <a:t>Interface Java</a:t>
            </a:r>
            <a:endParaRPr b="1" sz="2520"/>
          </a:p>
        </p:txBody>
      </p:sp>
      <p:pic>
        <p:nvPicPr>
          <p:cNvPr id="151" name="Google Shape;151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92900" y="121500"/>
            <a:ext cx="687976" cy="1280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42525" y="2748650"/>
            <a:ext cx="4198101" cy="1009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2900" y="121500"/>
            <a:ext cx="687976" cy="1280901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4"/>
          <p:cNvSpPr txBox="1"/>
          <p:nvPr>
            <p:ph type="title"/>
          </p:nvPr>
        </p:nvSpPr>
        <p:spPr>
          <a:xfrm>
            <a:off x="2162775" y="227675"/>
            <a:ext cx="5066400" cy="93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fr" sz="2520"/>
              <a:t>Interface Java</a:t>
            </a:r>
            <a:endParaRPr b="1" sz="2520"/>
          </a:p>
        </p:txBody>
      </p:sp>
      <p:pic>
        <p:nvPicPr>
          <p:cNvPr id="159" name="Google Shape;159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0125" y="2098600"/>
            <a:ext cx="2901776" cy="17374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68675" y="740525"/>
            <a:ext cx="3504376" cy="3258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type="title"/>
          </p:nvPr>
        </p:nvSpPr>
        <p:spPr>
          <a:xfrm>
            <a:off x="2038800" y="299250"/>
            <a:ext cx="5066400" cy="93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fr" sz="2520"/>
              <a:t>Interface Utilisateur (Web)</a:t>
            </a:r>
            <a:endParaRPr b="1" sz="2520"/>
          </a:p>
        </p:txBody>
      </p:sp>
      <p:pic>
        <p:nvPicPr>
          <p:cNvPr id="166" name="Google Shape;16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33725" y="13175"/>
            <a:ext cx="1510275" cy="1510275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5"/>
          <p:cNvSpPr txBox="1"/>
          <p:nvPr/>
        </p:nvSpPr>
        <p:spPr>
          <a:xfrm>
            <a:off x="834650" y="1191600"/>
            <a:ext cx="4098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Objectifs :</a:t>
            </a:r>
            <a:endParaRPr/>
          </a:p>
        </p:txBody>
      </p:sp>
      <p:sp>
        <p:nvSpPr>
          <p:cNvPr id="168" name="Google Shape;168;p25"/>
          <p:cNvSpPr txBox="1"/>
          <p:nvPr/>
        </p:nvSpPr>
        <p:spPr>
          <a:xfrm>
            <a:off x="789600" y="2971450"/>
            <a:ext cx="4377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25"/>
          <p:cNvSpPr txBox="1"/>
          <p:nvPr/>
        </p:nvSpPr>
        <p:spPr>
          <a:xfrm>
            <a:off x="789600" y="1691450"/>
            <a:ext cx="39552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Affichage des informations des films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</a:rPr>
              <a:t>Gestion d’utilisateurs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</a:rPr>
              <a:t>Pouvoir suivre des utilisateurs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dk1"/>
                </a:solidFill>
              </a:rPr>
              <a:t>Pouvoir noter/commenter les films que l’on a vu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6"/>
          <p:cNvSpPr txBox="1"/>
          <p:nvPr>
            <p:ph type="title"/>
          </p:nvPr>
        </p:nvSpPr>
        <p:spPr>
          <a:xfrm>
            <a:off x="2038800" y="299250"/>
            <a:ext cx="5066400" cy="93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fr" sz="2620"/>
              <a:t>Interface Utilisateur (Web)</a:t>
            </a:r>
            <a:endParaRPr b="1" sz="2620"/>
          </a:p>
        </p:txBody>
      </p:sp>
      <p:pic>
        <p:nvPicPr>
          <p:cNvPr id="175" name="Google Shape;17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33725" y="13175"/>
            <a:ext cx="1510275" cy="151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40350" y="874025"/>
            <a:ext cx="4692800" cy="3043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7"/>
          <p:cNvSpPr txBox="1"/>
          <p:nvPr>
            <p:ph type="title"/>
          </p:nvPr>
        </p:nvSpPr>
        <p:spPr>
          <a:xfrm>
            <a:off x="2038800" y="299250"/>
            <a:ext cx="5066400" cy="93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fr" sz="2520"/>
              <a:t>Interface Utilisateur (Web)</a:t>
            </a:r>
            <a:endParaRPr b="1" sz="2520"/>
          </a:p>
        </p:txBody>
      </p:sp>
      <p:pic>
        <p:nvPicPr>
          <p:cNvPr id="182" name="Google Shape;18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33725" y="13175"/>
            <a:ext cx="1510275" cy="151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3500" y="1789250"/>
            <a:ext cx="2922526" cy="1821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76525" y="1809325"/>
            <a:ext cx="2648171" cy="1821275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7"/>
          <p:cNvSpPr txBox="1"/>
          <p:nvPr/>
        </p:nvSpPr>
        <p:spPr>
          <a:xfrm>
            <a:off x="798850" y="1202225"/>
            <a:ext cx="3993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/>
              <a:t>Gestion des utilisateurs</a:t>
            </a:r>
            <a:endParaRPr sz="16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8"/>
          <p:cNvSpPr txBox="1"/>
          <p:nvPr>
            <p:ph type="title"/>
          </p:nvPr>
        </p:nvSpPr>
        <p:spPr>
          <a:xfrm>
            <a:off x="2038800" y="299250"/>
            <a:ext cx="5066400" cy="93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fr" sz="2520"/>
              <a:t>Interface Utilisateur (Web)</a:t>
            </a:r>
            <a:endParaRPr b="1" sz="2520"/>
          </a:p>
        </p:txBody>
      </p:sp>
      <p:pic>
        <p:nvPicPr>
          <p:cNvPr id="191" name="Google Shape;19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33725" y="13175"/>
            <a:ext cx="1510275" cy="151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46500" y="833575"/>
            <a:ext cx="6214323" cy="3162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9"/>
          <p:cNvSpPr txBox="1"/>
          <p:nvPr>
            <p:ph type="title"/>
          </p:nvPr>
        </p:nvSpPr>
        <p:spPr>
          <a:xfrm>
            <a:off x="2038800" y="299250"/>
            <a:ext cx="5066400" cy="93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fr" sz="2520"/>
              <a:t>Interface Utilisateur (Web)</a:t>
            </a:r>
            <a:endParaRPr b="1" sz="2520"/>
          </a:p>
        </p:txBody>
      </p:sp>
      <p:pic>
        <p:nvPicPr>
          <p:cNvPr id="198" name="Google Shape;19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33725" y="13175"/>
            <a:ext cx="1510275" cy="151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97025" y="966700"/>
            <a:ext cx="5996048" cy="3051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0"/>
          <p:cNvSpPr txBox="1"/>
          <p:nvPr>
            <p:ph type="title"/>
          </p:nvPr>
        </p:nvSpPr>
        <p:spPr>
          <a:xfrm>
            <a:off x="2038800" y="299250"/>
            <a:ext cx="5066400" cy="93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fr" sz="2520"/>
              <a:t>Interface Utilisateur (Web)</a:t>
            </a:r>
            <a:endParaRPr b="1" sz="2520"/>
          </a:p>
        </p:txBody>
      </p:sp>
      <p:pic>
        <p:nvPicPr>
          <p:cNvPr id="205" name="Google Shape;20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33725" y="13175"/>
            <a:ext cx="1510275" cy="151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8000" y="877700"/>
            <a:ext cx="6216874" cy="3165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1"/>
          <p:cNvSpPr txBox="1"/>
          <p:nvPr/>
        </p:nvSpPr>
        <p:spPr>
          <a:xfrm>
            <a:off x="2606400" y="335725"/>
            <a:ext cx="47703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500"/>
              <a:t>Améliorations et projections</a:t>
            </a:r>
            <a:endParaRPr b="1" sz="2500"/>
          </a:p>
        </p:txBody>
      </p:sp>
      <p:sp>
        <p:nvSpPr>
          <p:cNvPr id="212" name="Google Shape;212;p31"/>
          <p:cNvSpPr txBox="1"/>
          <p:nvPr>
            <p:ph idx="1" type="body"/>
          </p:nvPr>
        </p:nvSpPr>
        <p:spPr>
          <a:xfrm>
            <a:off x="1456800" y="1282800"/>
            <a:ext cx="6230400" cy="24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Amélioration</a:t>
            </a:r>
            <a:r>
              <a:rPr lang="fr"/>
              <a:t> du CSS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Ajout de plus de </a:t>
            </a:r>
            <a:r>
              <a:rPr lang="fr"/>
              <a:t>fonctionnalités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Mise à jour automatique de la base de données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H</a:t>
            </a:r>
            <a:r>
              <a:rPr lang="fr"/>
              <a:t>ébergement</a:t>
            </a:r>
            <a:r>
              <a:rPr lang="fr"/>
              <a:t> du site en public 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Récolte de statistiques sur les visiteurs du site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4"/>
          <p:cNvSpPr txBox="1"/>
          <p:nvPr/>
        </p:nvSpPr>
        <p:spPr>
          <a:xfrm>
            <a:off x="3622800" y="289100"/>
            <a:ext cx="18984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500"/>
              <a:t>Sommaire</a:t>
            </a:r>
            <a:endParaRPr b="1" sz="2500"/>
          </a:p>
        </p:txBody>
      </p:sp>
      <p:sp>
        <p:nvSpPr>
          <p:cNvPr id="77" name="Google Shape;77;p14"/>
          <p:cNvSpPr txBox="1"/>
          <p:nvPr>
            <p:ph idx="1" type="body"/>
          </p:nvPr>
        </p:nvSpPr>
        <p:spPr>
          <a:xfrm>
            <a:off x="1052550" y="1308575"/>
            <a:ext cx="2901600" cy="161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 / Gestion de projet</a:t>
            </a:r>
            <a:endParaRPr/>
          </a:p>
          <a:p>
            <a:pPr indent="-34290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800"/>
              <a:buAutoNum type="alphaLcPeriod"/>
            </a:pPr>
            <a:r>
              <a:rPr lang="fr"/>
              <a:t>Cahier des charges</a:t>
            </a:r>
            <a:endParaRPr/>
          </a:p>
          <a:p>
            <a:pPr indent="-3429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800"/>
              <a:buAutoNum type="alphaLcPeriod"/>
            </a:pPr>
            <a:r>
              <a:rPr lang="fr"/>
              <a:t>Trello</a:t>
            </a:r>
            <a:endParaRPr/>
          </a:p>
          <a:p>
            <a:pPr indent="-3429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800"/>
              <a:buAutoNum type="alphaLcPeriod"/>
            </a:pPr>
            <a:r>
              <a:rPr lang="fr"/>
              <a:t>Gantt</a:t>
            </a:r>
            <a:endParaRPr/>
          </a:p>
          <a:p>
            <a:pPr indent="0" lvl="0" marL="45720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14"/>
          <p:cNvSpPr txBox="1"/>
          <p:nvPr/>
        </p:nvSpPr>
        <p:spPr>
          <a:xfrm>
            <a:off x="5256950" y="1308575"/>
            <a:ext cx="2929800" cy="189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800">
                <a:solidFill>
                  <a:schemeClr val="dk2"/>
                </a:solidFill>
              </a:rPr>
              <a:t>II /  Fonctionnalités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AutoNum type="alphaLcPeriod"/>
            </a:pPr>
            <a:r>
              <a:rPr lang="fr" sz="1800">
                <a:solidFill>
                  <a:schemeClr val="dk2"/>
                </a:solidFill>
              </a:rPr>
              <a:t>Gestion de la base de données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AutoNum type="alphaLcPeriod"/>
            </a:pPr>
            <a:r>
              <a:rPr lang="fr" sz="1800">
                <a:solidFill>
                  <a:schemeClr val="dk2"/>
                </a:solidFill>
              </a:rPr>
              <a:t>Interface JAVA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AutoNum type="alphaLcPeriod"/>
            </a:pPr>
            <a:r>
              <a:rPr lang="fr" sz="1800">
                <a:solidFill>
                  <a:schemeClr val="dk2"/>
                </a:solidFill>
              </a:rPr>
              <a:t>Interface web</a:t>
            </a:r>
            <a:endParaRPr sz="18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2"/>
          <p:cNvSpPr txBox="1"/>
          <p:nvPr/>
        </p:nvSpPr>
        <p:spPr>
          <a:xfrm>
            <a:off x="3539700" y="304650"/>
            <a:ext cx="20646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500"/>
              <a:t>Conclusion</a:t>
            </a:r>
            <a:endParaRPr b="1" sz="2500"/>
          </a:p>
        </p:txBody>
      </p:sp>
      <p:sp>
        <p:nvSpPr>
          <p:cNvPr id="218" name="Google Shape;218;p32"/>
          <p:cNvSpPr txBox="1"/>
          <p:nvPr>
            <p:ph idx="1" type="body"/>
          </p:nvPr>
        </p:nvSpPr>
        <p:spPr>
          <a:xfrm>
            <a:off x="415650" y="1305300"/>
            <a:ext cx="8312700" cy="22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Le projet le plus ambitieux et complet que nous avons pu réaliser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Bonne gestion de projet </a:t>
            </a:r>
            <a:r>
              <a:rPr lang="fr"/>
              <a:t>et r</a:t>
            </a:r>
            <a:r>
              <a:rPr lang="fr"/>
              <a:t>épartition </a:t>
            </a:r>
            <a:r>
              <a:rPr lang="fr"/>
              <a:t>équitable</a:t>
            </a:r>
            <a:r>
              <a:rPr lang="fr"/>
              <a:t> des tâches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Apprentissage par la pratique de la gestion de projet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Apprentissage dans la mise en relations de différents langages entre eux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Mise en pratique de nombreux modules de cette année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Investissement temporel conséquent (~120h cumulé)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5"/>
          <p:cNvSpPr txBox="1"/>
          <p:nvPr>
            <p:ph type="title"/>
          </p:nvPr>
        </p:nvSpPr>
        <p:spPr>
          <a:xfrm>
            <a:off x="3005800" y="0"/>
            <a:ext cx="3269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/>
              <a:t>Cahier des charges</a:t>
            </a:r>
            <a:endParaRPr b="1"/>
          </a:p>
        </p:txBody>
      </p:sp>
      <p:pic>
        <p:nvPicPr>
          <p:cNvPr id="84" name="Google Shape;8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8150" y="501825"/>
            <a:ext cx="4307550" cy="3527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6"/>
          <p:cNvSpPr txBox="1"/>
          <p:nvPr>
            <p:ph type="title"/>
          </p:nvPr>
        </p:nvSpPr>
        <p:spPr>
          <a:xfrm>
            <a:off x="3997350" y="265975"/>
            <a:ext cx="1149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fr" sz="2520"/>
              <a:t>Trello</a:t>
            </a:r>
            <a:endParaRPr b="1" sz="2520"/>
          </a:p>
        </p:txBody>
      </p:sp>
      <p:sp>
        <p:nvSpPr>
          <p:cNvPr id="90" name="Google Shape;90;p16"/>
          <p:cNvSpPr txBox="1"/>
          <p:nvPr>
            <p:ph idx="1" type="body"/>
          </p:nvPr>
        </p:nvSpPr>
        <p:spPr>
          <a:xfrm>
            <a:off x="311700" y="11524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fr"/>
              <a:t>Lien vers notre Trello: https://trello.com/b/Pj7xMKxc/projgoodfilms</a:t>
            </a:r>
            <a:endParaRPr/>
          </a:p>
        </p:txBody>
      </p:sp>
      <p:pic>
        <p:nvPicPr>
          <p:cNvPr id="91" name="Google Shape;9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4513" y="1660025"/>
            <a:ext cx="5534975" cy="221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7"/>
          <p:cNvSpPr txBox="1"/>
          <p:nvPr>
            <p:ph type="title"/>
          </p:nvPr>
        </p:nvSpPr>
        <p:spPr>
          <a:xfrm>
            <a:off x="2795725" y="235525"/>
            <a:ext cx="3917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/>
              <a:t>Planification des tâches</a:t>
            </a:r>
            <a:endParaRPr b="1"/>
          </a:p>
        </p:txBody>
      </p:sp>
      <p:pic>
        <p:nvPicPr>
          <p:cNvPr id="97" name="Google Shape;9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2625" y="870400"/>
            <a:ext cx="6378749" cy="2981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8"/>
          <p:cNvSpPr txBox="1"/>
          <p:nvPr>
            <p:ph type="title"/>
          </p:nvPr>
        </p:nvSpPr>
        <p:spPr>
          <a:xfrm>
            <a:off x="2266975" y="284100"/>
            <a:ext cx="5066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fr" sz="2520"/>
              <a:t>Gestion de la base de données</a:t>
            </a:r>
            <a:endParaRPr b="1" sz="2520"/>
          </a:p>
        </p:txBody>
      </p:sp>
      <p:pic>
        <p:nvPicPr>
          <p:cNvPr id="103" name="Google Shape;10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4150" y="386700"/>
            <a:ext cx="938150" cy="93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8"/>
          <p:cNvPicPr preferRelativeResize="0"/>
          <p:nvPr/>
        </p:nvPicPr>
        <p:blipFill rotWithShape="1">
          <a:blip r:embed="rId4">
            <a:alphaModFix/>
          </a:blip>
          <a:srcRect b="0" l="0" r="86974" t="0"/>
          <a:stretch/>
        </p:blipFill>
        <p:spPr>
          <a:xfrm>
            <a:off x="382425" y="1345650"/>
            <a:ext cx="1052449" cy="247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51425" y="1248650"/>
            <a:ext cx="6590725" cy="2666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9"/>
          <p:cNvSpPr txBox="1"/>
          <p:nvPr>
            <p:ph type="title"/>
          </p:nvPr>
        </p:nvSpPr>
        <p:spPr>
          <a:xfrm>
            <a:off x="2038800" y="299250"/>
            <a:ext cx="5066400" cy="93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fr" sz="2520"/>
              <a:t>Remplissage de la base de données</a:t>
            </a:r>
            <a:endParaRPr b="1" sz="2520"/>
          </a:p>
        </p:txBody>
      </p:sp>
      <p:pic>
        <p:nvPicPr>
          <p:cNvPr id="111" name="Google Shape;11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4150" y="386700"/>
            <a:ext cx="938150" cy="93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36600" y="2102704"/>
            <a:ext cx="938151" cy="938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9"/>
          <p:cNvPicPr preferRelativeResize="0"/>
          <p:nvPr/>
        </p:nvPicPr>
        <p:blipFill rotWithShape="1">
          <a:blip r:embed="rId5">
            <a:alphaModFix/>
          </a:blip>
          <a:srcRect b="11378" l="0" r="0" t="13810"/>
          <a:stretch/>
        </p:blipFill>
        <p:spPr>
          <a:xfrm>
            <a:off x="6714425" y="2202325"/>
            <a:ext cx="2298442" cy="7388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4" name="Google Shape;114;p19"/>
          <p:cNvCxnSpPr/>
          <p:nvPr/>
        </p:nvCxnSpPr>
        <p:spPr>
          <a:xfrm flipH="1">
            <a:off x="4570350" y="1429650"/>
            <a:ext cx="3300" cy="2284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5" name="Google Shape;115;p19"/>
          <p:cNvSpPr txBox="1"/>
          <p:nvPr/>
        </p:nvSpPr>
        <p:spPr>
          <a:xfrm>
            <a:off x="5925325" y="3221250"/>
            <a:ext cx="2139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>
                <a:solidFill>
                  <a:srgbClr val="38761D"/>
                </a:solidFill>
              </a:rPr>
              <a:t>Solution retenue</a:t>
            </a:r>
            <a:endParaRPr sz="2000">
              <a:solidFill>
                <a:srgbClr val="38761D"/>
              </a:solidFill>
            </a:endParaRPr>
          </a:p>
        </p:txBody>
      </p:sp>
      <p:sp>
        <p:nvSpPr>
          <p:cNvPr id="116" name="Google Shape;116;p19"/>
          <p:cNvSpPr txBox="1"/>
          <p:nvPr/>
        </p:nvSpPr>
        <p:spPr>
          <a:xfrm>
            <a:off x="1058550" y="3221250"/>
            <a:ext cx="2624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>
                <a:solidFill>
                  <a:srgbClr val="FF0000"/>
                </a:solidFill>
              </a:rPr>
              <a:t>Solution abandonnée</a:t>
            </a:r>
            <a:endParaRPr sz="2000">
              <a:solidFill>
                <a:srgbClr val="FF0000"/>
              </a:solidFill>
            </a:endParaRPr>
          </a:p>
        </p:txBody>
      </p:sp>
      <p:pic>
        <p:nvPicPr>
          <p:cNvPr id="117" name="Google Shape;117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3575" y="1885713"/>
            <a:ext cx="1372076" cy="1372076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9"/>
          <p:cNvSpPr txBox="1"/>
          <p:nvPr/>
        </p:nvSpPr>
        <p:spPr>
          <a:xfrm>
            <a:off x="319338" y="1237350"/>
            <a:ext cx="4102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/>
              <a:t>Utilisation d’une base de données déjà </a:t>
            </a:r>
            <a:r>
              <a:rPr lang="fr" sz="1500"/>
              <a:t>existante</a:t>
            </a:r>
            <a:endParaRPr sz="1500"/>
          </a:p>
        </p:txBody>
      </p:sp>
      <p:sp>
        <p:nvSpPr>
          <p:cNvPr id="119" name="Google Shape;119;p19"/>
          <p:cNvSpPr txBox="1"/>
          <p:nvPr/>
        </p:nvSpPr>
        <p:spPr>
          <a:xfrm>
            <a:off x="2015050" y="2029200"/>
            <a:ext cx="24159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fr"/>
              <a:t>Problème : aucune BDD contenant toutes les informations que nous voulions</a:t>
            </a:r>
            <a:endParaRPr i="1"/>
          </a:p>
        </p:txBody>
      </p:sp>
      <p:sp>
        <p:nvSpPr>
          <p:cNvPr id="120" name="Google Shape;120;p19"/>
          <p:cNvSpPr txBox="1"/>
          <p:nvPr/>
        </p:nvSpPr>
        <p:spPr>
          <a:xfrm>
            <a:off x="4722138" y="1353438"/>
            <a:ext cx="4102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/>
              <a:t>Utilisation de web scrapping</a:t>
            </a:r>
            <a:endParaRPr sz="15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0"/>
          <p:cNvSpPr txBox="1"/>
          <p:nvPr>
            <p:ph type="title"/>
          </p:nvPr>
        </p:nvSpPr>
        <p:spPr>
          <a:xfrm>
            <a:off x="2132050" y="268175"/>
            <a:ext cx="5066400" cy="93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fr" sz="2520"/>
              <a:t>Remplissage de la base de données et web scraping</a:t>
            </a:r>
            <a:endParaRPr b="1" sz="2520"/>
          </a:p>
        </p:txBody>
      </p:sp>
      <p:pic>
        <p:nvPicPr>
          <p:cNvPr id="126" name="Google Shape;12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4150" y="386700"/>
            <a:ext cx="938150" cy="93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34275" y="1528350"/>
            <a:ext cx="5204499" cy="224215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0"/>
          <p:cNvSpPr txBox="1"/>
          <p:nvPr>
            <p:ph idx="1" type="body"/>
          </p:nvPr>
        </p:nvSpPr>
        <p:spPr>
          <a:xfrm>
            <a:off x="619650" y="1981175"/>
            <a:ext cx="2441700" cy="133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1787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25"/>
              <a:buChar char="●"/>
            </a:pPr>
            <a:r>
              <a:rPr lang="fr" sz="1625">
                <a:solidFill>
                  <a:schemeClr val="dk1"/>
                </a:solidFill>
              </a:rPr>
              <a:t>290 films</a:t>
            </a:r>
            <a:endParaRPr sz="1625">
              <a:solidFill>
                <a:schemeClr val="dk1"/>
              </a:solidFill>
            </a:endParaRPr>
          </a:p>
          <a:p>
            <a:pPr indent="-331787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25"/>
              <a:buChar char="●"/>
            </a:pPr>
            <a:r>
              <a:rPr lang="fr" sz="1625">
                <a:solidFill>
                  <a:schemeClr val="dk1"/>
                </a:solidFill>
              </a:rPr>
              <a:t>2222 personnes</a:t>
            </a:r>
            <a:endParaRPr sz="1625">
              <a:solidFill>
                <a:schemeClr val="dk1"/>
              </a:solidFill>
            </a:endParaRPr>
          </a:p>
          <a:p>
            <a:pPr indent="-331787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25"/>
              <a:buChar char="●"/>
            </a:pPr>
            <a:r>
              <a:rPr lang="fr" sz="1625">
                <a:solidFill>
                  <a:schemeClr val="dk1"/>
                </a:solidFill>
              </a:rPr>
              <a:t>18 genres</a:t>
            </a:r>
            <a:endParaRPr sz="1625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688"/>
              <a:buNone/>
            </a:pPr>
            <a:r>
              <a:t/>
            </a:r>
            <a:endParaRPr sz="1625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SzPts val="688"/>
              <a:buNone/>
            </a:pPr>
            <a:r>
              <a:t/>
            </a:r>
            <a:endParaRPr sz="1625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1"/>
          <p:cNvSpPr txBox="1"/>
          <p:nvPr>
            <p:ph type="title"/>
          </p:nvPr>
        </p:nvSpPr>
        <p:spPr>
          <a:xfrm>
            <a:off x="2038800" y="299250"/>
            <a:ext cx="5066400" cy="93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fr" sz="2520"/>
              <a:t>Interface Java</a:t>
            </a:r>
            <a:endParaRPr b="1" sz="2520"/>
          </a:p>
        </p:txBody>
      </p:sp>
      <p:sp>
        <p:nvSpPr>
          <p:cNvPr id="134" name="Google Shape;134;p21"/>
          <p:cNvSpPr txBox="1"/>
          <p:nvPr/>
        </p:nvSpPr>
        <p:spPr>
          <a:xfrm>
            <a:off x="789600" y="1191600"/>
            <a:ext cx="4098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Objectifs :</a:t>
            </a:r>
            <a:endParaRPr/>
          </a:p>
        </p:txBody>
      </p:sp>
      <p:sp>
        <p:nvSpPr>
          <p:cNvPr id="135" name="Google Shape;135;p21"/>
          <p:cNvSpPr txBox="1"/>
          <p:nvPr/>
        </p:nvSpPr>
        <p:spPr>
          <a:xfrm>
            <a:off x="789600" y="2971450"/>
            <a:ext cx="4377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21"/>
          <p:cNvSpPr txBox="1"/>
          <p:nvPr/>
        </p:nvSpPr>
        <p:spPr>
          <a:xfrm>
            <a:off x="789600" y="1691450"/>
            <a:ext cx="39552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Affichage des informations des tables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Ajout/Suppression de tables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</a:rPr>
              <a:t>Modification/Ajout/Suppression de données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37" name="Google Shape;13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2900" y="121500"/>
            <a:ext cx="687976" cy="1280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